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75" r:id="rId3"/>
    <p:sldId id="256" r:id="rId4"/>
    <p:sldId id="257" r:id="rId5"/>
    <p:sldId id="258" r:id="rId6"/>
    <p:sldId id="261" r:id="rId7"/>
    <p:sldId id="259" r:id="rId8"/>
    <p:sldId id="260" r:id="rId9"/>
    <p:sldId id="262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7" r:id="rId20"/>
    <p:sldId id="276" r:id="rId21"/>
    <p:sldId id="278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h k" initials="tk" lastIdx="1" clrIdx="0">
    <p:extLst>
      <p:ext uri="{19B8F6BF-5375-455C-9EA6-DF929625EA0E}">
        <p15:presenceInfo xmlns:p15="http://schemas.microsoft.com/office/powerpoint/2012/main" userId="ee6f1e9d05b7c81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-24" y="10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706A33-6495-4C87-AEBF-B574C85252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9F9874-43AC-4C33-ABE6-0894676F3E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4CFF19-E560-41E5-B20A-67052AB4D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9EE3A-A060-4585-A8F2-100D69A0ADA5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D5752B-4E0E-4131-9D8F-5BFB28D5D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9ECE60-3EBC-4E19-BFE6-E58009447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ABCB9-1114-4B17-88B1-F78572E5ED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136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F2AA17-3CA7-4080-BC4F-5F3DED3E1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45C1234-3F85-4BDC-8224-5C167D4B52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4D8CD6-2F23-440D-B51D-C99343E95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9EE3A-A060-4585-A8F2-100D69A0ADA5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04EA32-D8D6-4549-844B-7E5EBF156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0C9DBB-CAD5-40A6-B48D-FBE5FB4D5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ABCB9-1114-4B17-88B1-F78572E5ED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528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64F76C9-E98C-42B9-A37A-C6D1649AC9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AF3497B-95C2-4474-9286-21EFFBAB9A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7D22D0-E54B-4CD6-B83C-626B9A8A6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9EE3A-A060-4585-A8F2-100D69A0ADA5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C8CE1A-0DAF-40F6-B867-1BA7C742D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D09B47-B2F2-4CFC-A947-5A135F8DC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ABCB9-1114-4B17-88B1-F78572E5ED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8648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5B8ADE-82D3-4274-B70B-4887F5617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6AB887-C37E-443D-B431-DF31A6E156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AC602F-76C1-45FC-AF71-624D50DE9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9EE3A-A060-4585-A8F2-100D69A0ADA5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8DBEF7-FCEC-445B-A7E3-557DF4C61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A186A3-BD93-43BF-B869-60634062E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ABCB9-1114-4B17-88B1-F78572E5ED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7218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9AA665-1D7F-4B74-A4C3-BA54F09AF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1D3C0A-B328-43AF-A0D7-E31290EEDA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C4D883-78A9-4F9B-9BFA-38CA96917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9EE3A-A060-4585-A8F2-100D69A0ADA5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3AF08E-29B9-405E-B2D9-652A201BC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4EBF5F-9557-402F-8DB3-2AEE57CE2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ABCB9-1114-4B17-88B1-F78572E5ED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4690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BF50E9-0FC5-4F0C-9A9B-90C2F52BE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A6382E-846E-4125-9F1B-9B4361C3A2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1F9876-2299-42CB-A81F-A58A80B656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D4E939F-AE21-4AEA-9622-7C478BD3A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9EE3A-A060-4585-A8F2-100D69A0ADA5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5DE738B-92B8-467B-B074-980036355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E2E5B21-4152-421E-9BF6-FD729116F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ABCB9-1114-4B17-88B1-F78572E5ED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5004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DC7023-D635-4ABD-B6DC-FEEE37084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FEE229F-C366-42A5-A483-6D287D24D5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B499A09-9835-48B3-97CE-28A4AD1D34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690377B-41CB-4774-A117-EE816EA791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F3F8340-D81E-4D58-848C-9DD8642DD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38AD705-F6A3-451B-9366-942C03F8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9EE3A-A060-4585-A8F2-100D69A0ADA5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378976E-B450-4F43-833C-E196A5D6F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07E6E96-FF6F-42C5-B83E-5DD8A4D25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ABCB9-1114-4B17-88B1-F78572E5ED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1784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52FA98-0628-4258-91C1-4665E4E8E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B403DF6-567E-4785-9294-77125FC9A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9EE3A-A060-4585-A8F2-100D69A0ADA5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C823474-9CA2-4E87-A4EA-A85ED7752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568068D-4100-41F6-84D8-EB0CC6D85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ABCB9-1114-4B17-88B1-F78572E5ED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4746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4E390B3-B572-4289-932A-2A6F4C76F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9EE3A-A060-4585-A8F2-100D69A0ADA5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2A8B4E6-82E9-4D14-AEF3-A6CCD8A5A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9B261C9-3483-4396-B8A0-17DEDE349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ABCB9-1114-4B17-88B1-F78572E5ED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3599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77AF5C-969D-4643-AED1-50D302B08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CE3CDB-6AAC-4697-A558-6388B4D85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859C43-CF78-41DD-8510-EAB92E942A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EC867A-4EA4-4024-9099-3689BECD4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9EE3A-A060-4585-A8F2-100D69A0ADA5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B7B6D3E-AE28-4402-BF0D-66775C678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79BB5A-7FC6-4296-B861-F94BF4293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ABCB9-1114-4B17-88B1-F78572E5ED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768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481AF1-E350-4E79-B088-FDAE3A929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D6BD700-D8A2-4D51-B45B-DF99C7C262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494D5F7-9F25-433A-8402-A8BCCA0EF5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825FE65-6057-4E35-ADD6-4357B3AFC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9EE3A-A060-4585-A8F2-100D69A0ADA5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3A3233-9DC9-4D07-982B-0134D7BBD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CAF87B8-EC44-4B82-9178-5B5A37C88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ABCB9-1114-4B17-88B1-F78572E5ED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994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61C374F-C0B9-4EB7-936F-DD198107A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23C19E8-46AD-4847-ABFE-58D2DA2E40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1BB913-AC91-4E32-9535-A9F5FC2832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59EE3A-A060-4585-A8F2-100D69A0ADA5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3D217E-4ECA-4E51-8EB9-277CD70325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309BA7-B334-463A-ACEB-1DC9D99072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AABCB9-1114-4B17-88B1-F78572E5ED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113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Qil4kmvm2Sw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earnopencv.com/histogram-of-oriented-gradients/" TargetMode="Externa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FB317C-7412-4FFA-AFEF-DB1E5DAE98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75368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Yu Gothic Light" panose="020B0300000000000000" pitchFamily="34" charset="-128"/>
              </a:rPr>
              <a:t>CV reading team3</a:t>
            </a:r>
            <a:endParaRPr lang="ko-KR" altLang="en-US" dirty="0">
              <a:latin typeface="Yu Gothic Light" panose="020B0300000000000000" pitchFamily="34" charset="-128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B9C5399-18F7-4FA6-9D46-610A279013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937"/>
            <a:ext cx="9144000" cy="1655762"/>
          </a:xfrm>
        </p:spPr>
        <p:txBody>
          <a:bodyPr/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2022/04/05</a:t>
            </a:r>
            <a:endParaRPr lang="ko-KR" altLang="en-US" dirty="0">
              <a:latin typeface="Yu Gothi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142077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F8E6CA-BAE9-4F46-81FC-CD25310D3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Introduction (3) - train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E7FBAD-5491-450B-AEB1-6DA361DCA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scarce</a:t>
            </a:r>
            <a:r>
              <a:rPr lang="en-US" altLang="ko-KR" dirty="0">
                <a:latin typeface="Yu Gothic Light" panose="020B0300000000000000" pitchFamily="34" charset="-128"/>
              </a:rPr>
              <a:t> and the amount currently available is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insufficient</a:t>
            </a:r>
            <a:r>
              <a:rPr lang="en-US" altLang="ko-KR" dirty="0">
                <a:latin typeface="Yu Gothic Light" panose="020B0300000000000000" pitchFamily="34" charset="-128"/>
              </a:rPr>
              <a:t> for training a large CNN</a:t>
            </a:r>
          </a:p>
          <a:p>
            <a:pPr marL="0" indent="0">
              <a:buNone/>
            </a:pPr>
            <a:r>
              <a:rPr lang="en-US" altLang="ko-KR" dirty="0">
                <a:latin typeface="Yu Gothic Light" panose="020B0300000000000000" pitchFamily="34" charset="-128"/>
              </a:rPr>
              <a:t> - conventional solution: unsupervised pre-training (using AE)</a:t>
            </a:r>
          </a:p>
          <a:p>
            <a:pPr marL="0" indent="0">
              <a:buNone/>
            </a:pPr>
            <a:r>
              <a:rPr lang="en-US" altLang="ko-KR" dirty="0">
                <a:latin typeface="Yu Gothic Light" panose="020B0300000000000000" pitchFamily="34" charset="-128"/>
              </a:rPr>
              <a:t> -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supervised pre-training, followed by domain specific fine-tuning</a:t>
            </a:r>
          </a:p>
          <a:p>
            <a:pPr marL="0" indent="0">
              <a:buNone/>
            </a:pPr>
            <a:r>
              <a:rPr lang="en-US" altLang="ko-KR" dirty="0">
                <a:latin typeface="Yu Gothic Light" panose="020B0300000000000000" pitchFamily="34" charset="-128"/>
              </a:rPr>
              <a:t> </a:t>
            </a:r>
            <a:r>
              <a:rPr lang="en-US" altLang="ko-KR" dirty="0">
                <a:latin typeface="Yu Gothic Light" panose="020B0300000000000000" pitchFamily="34" charset="-128"/>
                <a:sym typeface="Wingdings" panose="05000000000000000000" pitchFamily="2" charset="2"/>
              </a:rPr>
              <a:t> </a:t>
            </a:r>
            <a:r>
              <a:rPr lang="en-US" altLang="ko-KR" dirty="0">
                <a:latin typeface="Yu Gothic Light" panose="020B0300000000000000" pitchFamily="34" charset="-128"/>
              </a:rPr>
              <a:t>effective paradigm for learning high-capacity CNNs when data is scarce</a:t>
            </a:r>
          </a:p>
        </p:txBody>
      </p:sp>
    </p:spTree>
    <p:extLst>
      <p:ext uri="{BB962C8B-B14F-4D97-AF65-F5344CB8AC3E}">
        <p14:creationId xmlns:p14="http://schemas.microsoft.com/office/powerpoint/2010/main" val="532024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F8E6CA-BAE9-4F46-81FC-CD25310D3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Region proposals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B221109E-27C7-4304-896F-59983F24E16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64701"/>
            <a:ext cx="5181600" cy="4273185"/>
          </a:xfrm>
        </p:spPr>
      </p:pic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29BE12D0-9CC7-4C96-8271-AB9722A11E7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altLang="ko-KR" dirty="0">
              <a:latin typeface="Yu Gothic Light" panose="020B0300000000000000" pitchFamily="34" charset="-128"/>
            </a:endParaRPr>
          </a:p>
          <a:p>
            <a:r>
              <a:rPr lang="en-US" altLang="ko-KR" dirty="0">
                <a:latin typeface="Yu Gothic Light" panose="020B0300000000000000" pitchFamily="34" charset="-128"/>
              </a:rPr>
              <a:t>While R-CNN is agnostic to the particular region proposal method, we use selective search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to enable a controlled comparison with prior detection work</a:t>
            </a:r>
            <a:r>
              <a:rPr lang="en-US" altLang="ko-KR" dirty="0">
                <a:latin typeface="Yu Gothic Light" panose="020B0300000000000000" pitchFamily="34" charset="-128"/>
              </a:rPr>
              <a:t>.</a:t>
            </a:r>
            <a:endParaRPr lang="ko-KR" altLang="en-US" dirty="0">
              <a:latin typeface="Yu Gothi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518655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Remote Sensing | Free Full-Text | Review of Image Classification Algorithms  Based on Convolutional Neural Networks | HTML">
            <a:extLst>
              <a:ext uri="{FF2B5EF4-FFF2-40B4-BE49-F238E27FC236}">
                <a16:creationId xmlns:a16="http://schemas.microsoft.com/office/drawing/2014/main" id="{CCFD8DDB-A69D-4650-B140-FFF88F1B84AF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3400" y="1893729"/>
            <a:ext cx="5180400" cy="427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9F8E6CA-BAE9-4F46-81FC-CD25310D3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Feature extraction</a:t>
            </a:r>
            <a:endParaRPr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29BE12D0-9CC7-4C96-8271-AB9722A11E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7001" y="1825625"/>
            <a:ext cx="5181600" cy="4351338"/>
          </a:xfrm>
        </p:spPr>
        <p:txBody>
          <a:bodyPr/>
          <a:lstStyle/>
          <a:p>
            <a:endParaRPr lang="en-US" altLang="ko-KR" dirty="0">
              <a:latin typeface="Yu Gothic Light" panose="020B0300000000000000" pitchFamily="34" charset="-128"/>
            </a:endParaRPr>
          </a:p>
          <a:p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4096-dimensional</a:t>
            </a:r>
            <a:r>
              <a:rPr lang="en-US" altLang="ko-KR" dirty="0">
                <a:latin typeface="Yu Gothic Light" panose="020B0300000000000000" pitchFamily="34" charset="-128"/>
              </a:rPr>
              <a:t> feature vector from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each</a:t>
            </a:r>
            <a:r>
              <a:rPr lang="en-US" altLang="ko-KR" dirty="0">
                <a:latin typeface="Yu Gothic Light" panose="020B0300000000000000" pitchFamily="34" charset="-128"/>
              </a:rPr>
              <a:t> region proposal</a:t>
            </a:r>
          </a:p>
          <a:p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forward propagating </a:t>
            </a:r>
            <a:r>
              <a:rPr lang="en-US" altLang="ko-KR" dirty="0">
                <a:latin typeface="Yu Gothic Light" panose="020B0300000000000000" pitchFamily="34" charset="-128"/>
              </a:rPr>
              <a:t>a mean-subtracted 227x227 RGB image through five convolutional layers and two fully connected layers</a:t>
            </a:r>
            <a:endParaRPr lang="ko-KR" altLang="en-US" dirty="0">
              <a:latin typeface="Yu Gothi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26844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F8E6CA-BAE9-4F46-81FC-CD25310D3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Test-time detection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E7FBAD-5491-450B-AEB1-6DA361DCA6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514350" indent="-514350">
              <a:buAutoNum type="arabicParenR"/>
            </a:pPr>
            <a:r>
              <a:rPr lang="en-US" altLang="ko-KR" dirty="0">
                <a:latin typeface="Yu Gothic Light" panose="020B0300000000000000" pitchFamily="34" charset="-128"/>
              </a:rPr>
              <a:t>selective search on the test image to extract around 2000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region proposals</a:t>
            </a:r>
          </a:p>
          <a:p>
            <a:pPr marL="514350" indent="-514350">
              <a:buAutoNum type="arabicParenR"/>
            </a:pPr>
            <a:r>
              <a:rPr lang="en-US" altLang="ko-KR" dirty="0">
                <a:latin typeface="Yu Gothic Light" panose="020B0300000000000000" pitchFamily="34" charset="-128"/>
              </a:rPr>
              <a:t>warp (Appendix A) each proposal and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compute feature</a:t>
            </a:r>
            <a:r>
              <a:rPr lang="en-US" altLang="ko-KR" dirty="0">
                <a:latin typeface="Yu Gothic Light" panose="020B0300000000000000" pitchFamily="34" charset="-128"/>
              </a:rPr>
              <a:t> (forward propagate it through the CNN)</a:t>
            </a:r>
          </a:p>
          <a:p>
            <a:pPr marL="514350" indent="-514350">
              <a:buAutoNum type="arabicParenR"/>
            </a:pPr>
            <a:r>
              <a:rPr lang="en-US" altLang="ko-KR" dirty="0">
                <a:latin typeface="Yu Gothic Light" panose="020B0300000000000000" pitchFamily="34" charset="-128"/>
              </a:rPr>
              <a:t>score each extracted feature vector using the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SVM</a:t>
            </a:r>
          </a:p>
          <a:p>
            <a:pPr marL="514350" indent="-514350">
              <a:buAutoNum type="arabicParenR"/>
            </a:pPr>
            <a:r>
              <a:rPr lang="en-US" altLang="ko-KR" dirty="0">
                <a:latin typeface="Yu Gothic Light" panose="020B0300000000000000" pitchFamily="34" charset="-128"/>
              </a:rPr>
              <a:t>greedy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non-maximum suppression</a:t>
            </a:r>
          </a:p>
        </p:txBody>
      </p:sp>
    </p:spTree>
    <p:extLst>
      <p:ext uri="{BB962C8B-B14F-4D97-AF65-F5344CB8AC3E}">
        <p14:creationId xmlns:p14="http://schemas.microsoft.com/office/powerpoint/2010/main" val="3250952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F8E6CA-BAE9-4F46-81FC-CD25310D3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Run-time analysis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E7FBAD-5491-450B-AEB1-6DA361DCA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Yu Gothic Light" panose="020B0300000000000000" pitchFamily="34" charset="-128"/>
              </a:rPr>
              <a:t>Two properties make detection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efficient</a:t>
            </a:r>
          </a:p>
          <a:p>
            <a:pPr marL="514350" indent="-514350">
              <a:buAutoNum type="arabicParenR"/>
            </a:pPr>
            <a:r>
              <a:rPr lang="en-US" altLang="ko-KR" dirty="0">
                <a:latin typeface="Yu Gothic Light" panose="020B0300000000000000" pitchFamily="34" charset="-128"/>
              </a:rPr>
              <a:t>All CNN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parameters are shared </a:t>
            </a:r>
            <a:r>
              <a:rPr lang="en-US" altLang="ko-KR" dirty="0">
                <a:latin typeface="Yu Gothic Light" panose="020B0300000000000000" pitchFamily="34" charset="-128"/>
              </a:rPr>
              <a:t>across all categories</a:t>
            </a:r>
          </a:p>
          <a:p>
            <a:pPr marL="514350" indent="-514350">
              <a:buAutoNum type="arabicParenR"/>
            </a:pPr>
            <a:r>
              <a:rPr lang="en-US" altLang="ko-KR" dirty="0">
                <a:latin typeface="Yu Gothic Light" panose="020B0300000000000000" pitchFamily="34" charset="-128"/>
              </a:rPr>
              <a:t>The feature vectors are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low-dimensional</a:t>
            </a:r>
          </a:p>
          <a:p>
            <a:pPr marL="0" indent="0">
              <a:buNone/>
            </a:pPr>
            <a:r>
              <a:rPr lang="en-US" altLang="ko-KR" dirty="0">
                <a:latin typeface="Yu Gothic Light" panose="020B0300000000000000" pitchFamily="34" charset="-128"/>
              </a:rPr>
              <a:t> - 360k (UVA) vs. 4k-dimensional (CNN)</a:t>
            </a:r>
          </a:p>
          <a:p>
            <a:r>
              <a:rPr lang="en-US" altLang="ko-KR" dirty="0">
                <a:latin typeface="Yu Gothic Light" panose="020B0300000000000000" pitchFamily="34" charset="-128"/>
              </a:rPr>
              <a:t>13s/image on a GPU or 53s/image on a CPU</a:t>
            </a:r>
          </a:p>
          <a:p>
            <a:r>
              <a:rPr lang="en-US" altLang="ko-KR" dirty="0">
                <a:latin typeface="Yu Gothic Light" panose="020B0300000000000000" pitchFamily="34" charset="-128"/>
              </a:rPr>
              <a:t>134GB of memory to store 100k linear predictors (UVA),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1.5GB</a:t>
            </a:r>
            <a:r>
              <a:rPr lang="en-US" altLang="ko-KR" dirty="0">
                <a:latin typeface="Yu Gothic Light" panose="020B0300000000000000" pitchFamily="34" charset="-128"/>
              </a:rPr>
              <a:t> for our lower-dimensional features (CNN)</a:t>
            </a:r>
          </a:p>
          <a:p>
            <a:r>
              <a:rPr lang="en-US" altLang="ko-KR" dirty="0">
                <a:latin typeface="Yu Gothic Light" panose="020B0300000000000000" pitchFamily="34" charset="-128"/>
              </a:rPr>
              <a:t>R-CNN can scale to thousands of object classes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without</a:t>
            </a:r>
            <a:r>
              <a:rPr lang="en-US" altLang="ko-KR" dirty="0">
                <a:latin typeface="Yu Gothic Light" panose="020B0300000000000000" pitchFamily="34" charset="-128"/>
              </a:rPr>
              <a:t> resorting to approximate techniques, such as hashing</a:t>
            </a:r>
          </a:p>
        </p:txBody>
      </p:sp>
    </p:spTree>
    <p:extLst>
      <p:ext uri="{BB962C8B-B14F-4D97-AF65-F5344CB8AC3E}">
        <p14:creationId xmlns:p14="http://schemas.microsoft.com/office/powerpoint/2010/main" val="27168218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F8E6CA-BAE9-4F46-81FC-CD25310D3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Training - pre-training and fine-tuning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E7FBAD-5491-450B-AEB1-6DA361DCA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Supervised pre-training</a:t>
            </a:r>
          </a:p>
          <a:p>
            <a:pPr marL="0" indent="0">
              <a:buNone/>
            </a:pPr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- </a:t>
            </a:r>
            <a:r>
              <a:rPr lang="en-US" altLang="ko-KR" dirty="0">
                <a:latin typeface="Yu Gothic Light" panose="020B0300000000000000" pitchFamily="34" charset="-128"/>
              </a:rPr>
              <a:t>large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auxiliary dataset </a:t>
            </a:r>
            <a:r>
              <a:rPr lang="en-US" altLang="ko-KR" dirty="0">
                <a:latin typeface="Yu Gothic Light" panose="020B0300000000000000" pitchFamily="34" charset="-128"/>
              </a:rPr>
              <a:t>(ILSVRC2012 classification)</a:t>
            </a:r>
          </a:p>
          <a:p>
            <a:pPr marL="0" indent="0">
              <a:buNone/>
            </a:pPr>
            <a:r>
              <a:rPr lang="en-US" altLang="ko-KR" dirty="0">
                <a:latin typeface="Yu Gothic Light" panose="020B0300000000000000" pitchFamily="34" charset="-128"/>
              </a:rPr>
              <a:t> - bounding box labels are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not available </a:t>
            </a:r>
            <a:r>
              <a:rPr lang="en-US" altLang="ko-KR" dirty="0">
                <a:latin typeface="Yu Gothic Light" panose="020B0300000000000000" pitchFamily="34" charset="-128"/>
              </a:rPr>
              <a:t>for this data</a:t>
            </a:r>
          </a:p>
          <a:p>
            <a:r>
              <a:rPr lang="en-US" altLang="ko-KR" dirty="0">
                <a:latin typeface="Yu Gothic Light" panose="020B0300000000000000" pitchFamily="34" charset="-128"/>
              </a:rPr>
              <a:t>Domain-specific fine-tuning</a:t>
            </a:r>
          </a:p>
          <a:p>
            <a:pPr marL="0" indent="0">
              <a:buNone/>
            </a:pPr>
            <a:r>
              <a:rPr lang="en-US" altLang="ko-KR" dirty="0">
                <a:latin typeface="Yu Gothic Light" panose="020B0300000000000000" pitchFamily="34" charset="-128"/>
              </a:rPr>
              <a:t> - stochastic gradient descent (</a:t>
            </a:r>
            <a:r>
              <a:rPr lang="en-US" altLang="ko-KR" dirty="0" err="1">
                <a:latin typeface="Yu Gothic Light" panose="020B0300000000000000" pitchFamily="34" charset="-128"/>
              </a:rPr>
              <a:t>lr</a:t>
            </a:r>
            <a:r>
              <a:rPr lang="en-US" altLang="ko-KR" dirty="0">
                <a:latin typeface="Yu Gothic Light" panose="020B0300000000000000" pitchFamily="34" charset="-128"/>
              </a:rPr>
              <a:t>: 0.001)</a:t>
            </a:r>
          </a:p>
          <a:p>
            <a:pPr marL="0" indent="0">
              <a:buNone/>
            </a:pPr>
            <a:r>
              <a:rPr lang="en-US" altLang="ko-KR" dirty="0">
                <a:latin typeface="Yu Gothic Light" panose="020B0300000000000000" pitchFamily="34" charset="-128"/>
              </a:rPr>
              <a:t> - randomly initialized (N + 1)-way classification layer</a:t>
            </a:r>
          </a:p>
          <a:p>
            <a:pPr marL="0" indent="0">
              <a:buNone/>
            </a:pPr>
            <a:r>
              <a:rPr lang="en-US" altLang="ko-KR" dirty="0">
                <a:latin typeface="Yu Gothic Light" panose="020B0300000000000000" pitchFamily="34" charset="-128"/>
              </a:rPr>
              <a:t> - 0.5 &lt; </a:t>
            </a:r>
            <a:r>
              <a:rPr lang="en-US" altLang="ko-KR" dirty="0" err="1">
                <a:latin typeface="Yu Gothic Light" panose="020B0300000000000000" pitchFamily="34" charset="-128"/>
              </a:rPr>
              <a:t>IoU</a:t>
            </a:r>
            <a:r>
              <a:rPr lang="en-US" altLang="ko-KR" dirty="0">
                <a:latin typeface="Yu Gothic Light" panose="020B0300000000000000" pitchFamily="34" charset="-128"/>
              </a:rPr>
              <a:t> overlap with a ground-truth box as positives for that box’s class and the rest as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negatives</a:t>
            </a:r>
          </a:p>
        </p:txBody>
      </p:sp>
    </p:spTree>
    <p:extLst>
      <p:ext uri="{BB962C8B-B14F-4D97-AF65-F5344CB8AC3E}">
        <p14:creationId xmlns:p14="http://schemas.microsoft.com/office/powerpoint/2010/main" val="8837790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F8E6CA-BAE9-4F46-81FC-CD25310D3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Training - Object category classifiers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E7FBAD-5491-450B-AEB1-6DA361DCA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err="1">
                <a:latin typeface="Yu Gothic Light" panose="020B0300000000000000" pitchFamily="34" charset="-128"/>
              </a:rPr>
              <a:t>IoU</a:t>
            </a:r>
            <a:r>
              <a:rPr lang="en-US" altLang="ko-KR" dirty="0">
                <a:latin typeface="Yu Gothic Light" panose="020B0300000000000000" pitchFamily="34" charset="-128"/>
              </a:rPr>
              <a:t> overlap threshold: 0.3</a:t>
            </a:r>
          </a:p>
          <a:p>
            <a:pPr marL="0" indent="0">
              <a:buNone/>
            </a:pPr>
            <a:r>
              <a:rPr lang="en-US" altLang="ko-KR" dirty="0">
                <a:latin typeface="Yu Gothic Light" panose="020B0300000000000000" pitchFamily="34" charset="-128"/>
              </a:rPr>
              <a:t> - grid search over 0.1, ..., 0.5 on a validation set</a:t>
            </a:r>
          </a:p>
          <a:p>
            <a:r>
              <a:rPr lang="en-US" altLang="ko-KR" dirty="0">
                <a:latin typeface="Yu Gothic Light" panose="020B0300000000000000" pitchFamily="34" charset="-128"/>
              </a:rPr>
              <a:t>optimize one linear SVM per class</a:t>
            </a:r>
          </a:p>
          <a:p>
            <a:pPr marL="0" indent="0">
              <a:buNone/>
            </a:pPr>
            <a:r>
              <a:rPr lang="en-US" altLang="ko-KR" dirty="0">
                <a:latin typeface="Yu Gothic Light" panose="020B0300000000000000" pitchFamily="34" charset="-128"/>
              </a:rPr>
              <a:t> - standard hard negative mining method (training data is too large)</a:t>
            </a:r>
          </a:p>
          <a:p>
            <a:pPr marL="0" indent="0">
              <a:buNone/>
            </a:pPr>
            <a:endParaRPr lang="en-US" altLang="ko-KR" dirty="0">
              <a:latin typeface="Yu Gothic Light" panose="020B0300000000000000" pitchFamily="34" charset="-128"/>
            </a:endParaRPr>
          </a:p>
          <a:p>
            <a:pPr marL="0" indent="0">
              <a:buNone/>
            </a:pPr>
            <a:r>
              <a:rPr lang="en-US" altLang="ko-KR" dirty="0">
                <a:latin typeface="Yu Gothic Light" panose="020B0300000000000000" pitchFamily="34" charset="-128"/>
              </a:rPr>
              <a:t>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*</a:t>
            </a:r>
            <a:r>
              <a:rPr lang="en-US" altLang="ko-KR" dirty="0">
                <a:latin typeface="Yu Gothic Light" panose="020B0300000000000000" pitchFamily="34" charset="-128"/>
              </a:rPr>
              <a:t> Why </a:t>
            </a:r>
            <a:r>
              <a:rPr lang="en-US" altLang="ko-KR" dirty="0" err="1">
                <a:latin typeface="Yu Gothic Light" panose="020B0300000000000000" pitchFamily="34" charset="-128"/>
              </a:rPr>
              <a:t>IoU</a:t>
            </a:r>
            <a:r>
              <a:rPr lang="en-US" altLang="ko-KR" dirty="0">
                <a:latin typeface="Yu Gothic Light" panose="020B0300000000000000" pitchFamily="34" charset="-128"/>
              </a:rPr>
              <a:t> is different in in fine-tuning versus SVM training?</a:t>
            </a:r>
          </a:p>
          <a:p>
            <a:pPr marL="0" indent="0">
              <a:buNone/>
            </a:pPr>
            <a:r>
              <a:rPr lang="en-US" altLang="ko-KR" dirty="0">
                <a:latin typeface="Yu Gothic Light" panose="020B0300000000000000" pitchFamily="34" charset="-128"/>
              </a:rPr>
              <a:t>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*</a:t>
            </a:r>
            <a:r>
              <a:rPr lang="en-US" altLang="ko-KR" dirty="0">
                <a:latin typeface="Yu Gothic Light" panose="020B0300000000000000" pitchFamily="34" charset="-128"/>
              </a:rPr>
              <a:t> Why we use SVMs rather than </a:t>
            </a:r>
            <a:r>
              <a:rPr lang="en-US" altLang="ko-KR" dirty="0" err="1">
                <a:latin typeface="Yu Gothic Light" panose="020B0300000000000000" pitchFamily="34" charset="-128"/>
              </a:rPr>
              <a:t>softmax</a:t>
            </a:r>
            <a:r>
              <a:rPr lang="en-US" altLang="ko-KR" dirty="0">
                <a:latin typeface="Yu Gothic Light" panose="020B0300000000000000" pitchFamily="34" charset="-128"/>
              </a:rPr>
              <a:t> layer on fie-tuned CNN?</a:t>
            </a:r>
          </a:p>
          <a:p>
            <a:pPr marL="0" indent="0">
              <a:buNone/>
            </a:pPr>
            <a:r>
              <a:rPr lang="en-US" altLang="ko-KR" dirty="0">
                <a:latin typeface="Yu Gothic Light" panose="020B0300000000000000" pitchFamily="34" charset="-128"/>
              </a:rPr>
              <a:t> </a:t>
            </a:r>
            <a:r>
              <a:rPr lang="en-US" altLang="ko-KR" dirty="0">
                <a:latin typeface="Yu Gothic Light" panose="020B0300000000000000" pitchFamily="34" charset="-128"/>
                <a:sym typeface="Wingdings" panose="05000000000000000000" pitchFamily="2" charset="2"/>
              </a:rPr>
              <a:t>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  <a:sym typeface="Wingdings" panose="05000000000000000000" pitchFamily="2" charset="2"/>
              </a:rPr>
              <a:t>Appendix B</a:t>
            </a:r>
            <a:endParaRPr lang="en-US" altLang="ko-KR" dirty="0">
              <a:solidFill>
                <a:srgbClr val="FF0000"/>
              </a:solidFill>
              <a:latin typeface="Yu Gothi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316182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F8E6CA-BAE9-4F46-81FC-CD25310D3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Results on PASCAL VOC 2010-12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5B7C419-A1AF-428B-A7C4-2A155CF2B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12192000" cy="299003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92DBB66-B896-4F7B-B14C-BA9F24FF9A79}"/>
              </a:ext>
            </a:extLst>
          </p:cNvPr>
          <p:cNvSpPr txBox="1"/>
          <p:nvPr/>
        </p:nvSpPr>
        <p:spPr>
          <a:xfrm>
            <a:off x="1843072" y="5052182"/>
            <a:ext cx="850585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latin typeface="Yu Gothic Light" panose="020B0300000000000000" pitchFamily="34" charset="-128"/>
              </a:rPr>
              <a:t>We compare our method against </a:t>
            </a:r>
            <a:r>
              <a:rPr lang="en-US" altLang="ko-KR" sz="2800" dirty="0">
                <a:solidFill>
                  <a:srgbClr val="FF0000"/>
                </a:solidFill>
                <a:latin typeface="Yu Gothic Light" panose="020B0300000000000000" pitchFamily="34" charset="-128"/>
              </a:rPr>
              <a:t>four strong baselines</a:t>
            </a:r>
          </a:p>
          <a:p>
            <a:pPr algn="ctr"/>
            <a:r>
              <a:rPr lang="en-US" altLang="ko-KR" sz="2800" dirty="0">
                <a:latin typeface="Yu Gothic Light" panose="020B0300000000000000" pitchFamily="34" charset="-128"/>
              </a:rPr>
              <a:t>All methods use </a:t>
            </a:r>
            <a:r>
              <a:rPr lang="en-US" altLang="ko-KR" sz="2800" dirty="0">
                <a:solidFill>
                  <a:srgbClr val="FF0000"/>
                </a:solidFill>
                <a:latin typeface="Yu Gothic Light" panose="020B0300000000000000" pitchFamily="34" charset="-128"/>
              </a:rPr>
              <a:t>selective search </a:t>
            </a:r>
            <a:r>
              <a:rPr lang="en-US" altLang="ko-KR" sz="2800" dirty="0">
                <a:latin typeface="Yu Gothic Light" panose="020B0300000000000000" pitchFamily="34" charset="-128"/>
              </a:rPr>
              <a:t>region proposals</a:t>
            </a:r>
            <a:endParaRPr lang="ko-KR" altLang="en-US" sz="2800" dirty="0">
              <a:latin typeface="Yu Gothi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09759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F8E6CA-BAE9-4F46-81FC-CD25310D3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Results on ILSVRC2013 detection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CBBAEAA-5C3F-41CB-9E0A-A0D71734D4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988" y="1690688"/>
            <a:ext cx="9390024" cy="475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0936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F8E6CA-BAE9-4F46-81FC-CD25310D3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Conclusion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E7FBAD-5491-450B-AEB1-6DA361DCA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Yu Gothic Light" panose="020B0300000000000000" pitchFamily="34" charset="-128"/>
              </a:rPr>
              <a:t>Insight</a:t>
            </a:r>
          </a:p>
          <a:p>
            <a:pPr marL="0" indent="0">
              <a:buNone/>
            </a:pPr>
            <a:r>
              <a:rPr lang="en-US" altLang="ko-KR" dirty="0">
                <a:latin typeface="Yu Gothic Light" panose="020B0300000000000000" pitchFamily="34" charset="-128"/>
              </a:rPr>
              <a:t> - apply high-capacity convolutional neural networks to bottom-up region proposals</a:t>
            </a:r>
          </a:p>
          <a:p>
            <a:pPr marL="0" indent="0">
              <a:buNone/>
            </a:pPr>
            <a:r>
              <a:rPr lang="en-US" altLang="ko-KR" dirty="0">
                <a:latin typeface="Yu Gothic Light" panose="020B0300000000000000" pitchFamily="34" charset="-128"/>
              </a:rPr>
              <a:t> - “supervised pre-training/domain-specific fine-tuning” paradigm</a:t>
            </a:r>
          </a:p>
          <a:p>
            <a:r>
              <a:rPr lang="en-US" altLang="ko-KR" dirty="0">
                <a:latin typeface="Yu Gothic Light" panose="020B0300000000000000" pitchFamily="34" charset="-128"/>
              </a:rPr>
              <a:t>a combination of classical tools from computer vision and deep learning</a:t>
            </a:r>
          </a:p>
          <a:p>
            <a:r>
              <a:rPr lang="en-US" altLang="ko-KR" dirty="0">
                <a:latin typeface="Yu Gothic Light" panose="020B0300000000000000" pitchFamily="34" charset="-128"/>
              </a:rPr>
              <a:t>the two are natural and inevitable partners.</a:t>
            </a:r>
          </a:p>
        </p:txBody>
      </p:sp>
    </p:spTree>
    <p:extLst>
      <p:ext uri="{BB962C8B-B14F-4D97-AF65-F5344CB8AC3E}">
        <p14:creationId xmlns:p14="http://schemas.microsoft.com/office/powerpoint/2010/main" val="4209897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8F0DA86-CF7D-4ED4-93DD-341807898C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6442" y="279399"/>
            <a:ext cx="4509558" cy="338216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068B36-EDF9-4794-B06C-E17FA2A7E07E}"/>
              </a:ext>
            </a:extLst>
          </p:cNvPr>
          <p:cNvSpPr txBox="1"/>
          <p:nvPr/>
        </p:nvSpPr>
        <p:spPr>
          <a:xfrm>
            <a:off x="6798732" y="1662706"/>
            <a:ext cx="245451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4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2022/03/23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8DA71DA-5404-4363-9119-5C9E8F59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0800" y="3342218"/>
            <a:ext cx="5723467" cy="32194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4815320-81EF-439B-A5D6-36310FCA1C10}"/>
              </a:ext>
            </a:extLst>
          </p:cNvPr>
          <p:cNvSpPr txBox="1"/>
          <p:nvPr/>
        </p:nvSpPr>
        <p:spPr>
          <a:xfrm>
            <a:off x="2065866" y="4951943"/>
            <a:ext cx="245451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4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2022/03/30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2D291E6-7888-4B9C-9DF2-A8932CD2DD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8750" y="609600"/>
            <a:ext cx="5638799" cy="5638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578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50ADB2-2037-40DD-B885-B905C44B2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something to study</a:t>
            </a:r>
            <a:endParaRPr lang="ko-KR" altLang="en-US" dirty="0">
              <a:latin typeface="Yu Gothic Light" panose="020B0300000000000000" pitchFamily="34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DDF23-44D1-46CC-A0B3-84F8714A47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cs231n – object detection</a:t>
            </a:r>
          </a:p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EECS 498-007</a:t>
            </a:r>
          </a:p>
          <a:p>
            <a:endParaRPr lang="en-US" altLang="ko-KR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Other object detection lectures</a:t>
            </a:r>
            <a:endParaRPr lang="ko-KR" altLang="en-US" dirty="0">
              <a:latin typeface="Yu Gothi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169117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5D90F1E-D075-405D-A9BB-E4AACADAEACE}"/>
              </a:ext>
            </a:extLst>
          </p:cNvPr>
          <p:cNvSpPr txBox="1"/>
          <p:nvPr/>
        </p:nvSpPr>
        <p:spPr>
          <a:xfrm>
            <a:off x="3316514" y="3113529"/>
            <a:ext cx="5558971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500" b="0" i="0" dirty="0">
                <a:solidFill>
                  <a:srgbClr val="3A3A3A"/>
                </a:solidFill>
                <a:effectLst/>
                <a:latin typeface="Yu Gothic Light" panose="020B0300000000000000" pitchFamily="34" charset="-128"/>
                <a:ea typeface="Yu Gothic Light" panose="020B0300000000000000" pitchFamily="34" charset="-128"/>
              </a:rPr>
              <a:t>Thank you for your attention</a:t>
            </a:r>
            <a:endParaRPr lang="ko-KR" altLang="en-US" sz="3500" dirty="0">
              <a:latin typeface="Yu Gothi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90429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FB317C-7412-4FFA-AFEF-DB1E5DAE98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75368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Rich feature hierarchies</a:t>
            </a:r>
            <a:b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</a:br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for accurate object detection and semantic segmentation</a:t>
            </a:r>
            <a:endParaRPr lang="ko-KR" altLang="en-US" dirty="0">
              <a:latin typeface="Yu Gothic Light" panose="020B0300000000000000" pitchFamily="34" charset="-128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B9C5399-18F7-4FA6-9D46-610A279013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937"/>
            <a:ext cx="9144000" cy="1655762"/>
          </a:xfrm>
        </p:spPr>
        <p:txBody>
          <a:bodyPr/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Ross</a:t>
            </a:r>
            <a:r>
              <a:rPr lang="en-US" altLang="ko-KR" dirty="0"/>
              <a:t> </a:t>
            </a:r>
            <a:r>
              <a:rPr lang="en-US" altLang="ko-KR" dirty="0" err="1">
                <a:latin typeface="Yu Gothic Light" panose="020B0300000000000000" pitchFamily="34" charset="-128"/>
                <a:ea typeface="Yu Gothic Light" panose="020B0300000000000000" pitchFamily="34" charset="-128"/>
              </a:rPr>
              <a:t>Girshick</a:t>
            </a:r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, Jeff Donahue, Trevor Darrell, Jitendra Malik</a:t>
            </a:r>
          </a:p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UC Berkeley</a:t>
            </a:r>
            <a:endParaRPr lang="ko-KR" altLang="en-US" dirty="0">
              <a:latin typeface="Yu Gothi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24846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1E62D7-1C9E-4640-890D-55AA7ED0C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Abstract</a:t>
            </a:r>
            <a:endParaRPr lang="ko-KR" altLang="en-US" dirty="0">
              <a:latin typeface="Yu Gothic Light" panose="020B0300000000000000" pitchFamily="34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1B573A-C03C-427F-AEAD-1DF4D6239A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Object detection performance has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plateaued</a:t>
            </a:r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in the last few years</a:t>
            </a:r>
          </a:p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VOC 2012—achieving a </a:t>
            </a:r>
            <a:r>
              <a:rPr lang="en-US" altLang="ko-KR" dirty="0" err="1">
                <a:latin typeface="Yu Gothic Light" panose="020B0300000000000000" pitchFamily="34" charset="-128"/>
                <a:ea typeface="Yu Gothic Light" panose="020B0300000000000000" pitchFamily="34" charset="-128"/>
              </a:rPr>
              <a:t>mAP</a:t>
            </a:r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of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53.3</a:t>
            </a:r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%</a:t>
            </a:r>
          </a:p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suggestions</a:t>
            </a:r>
          </a:p>
          <a:p>
            <a:pPr marL="514350" indent="-514350">
              <a:buAutoNum type="arabicParenR"/>
            </a:pPr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apply high-capacity convolutional neural networks(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CNNs</a:t>
            </a:r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) to bottom-up region proposals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in order to localize and segment objects</a:t>
            </a:r>
          </a:p>
          <a:p>
            <a:pPr marL="514350" indent="-514350">
              <a:buAutoNum type="arabicParenR"/>
            </a:pPr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when labeled training data is scarce,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supervised pre-training </a:t>
            </a:r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for an auxiliary task, followed by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domain-specific fine-tuning</a:t>
            </a:r>
          </a:p>
          <a:p>
            <a:r>
              <a:rPr lang="en-US" altLang="ko-KR" strike="sngStrike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compare R-CNN to </a:t>
            </a:r>
            <a:r>
              <a:rPr lang="en-US" altLang="ko-KR" strike="sngStrike" dirty="0" err="1">
                <a:latin typeface="Yu Gothic Light" panose="020B0300000000000000" pitchFamily="34" charset="-128"/>
                <a:ea typeface="Yu Gothic Light" panose="020B0300000000000000" pitchFamily="34" charset="-128"/>
              </a:rPr>
              <a:t>OverFeat</a:t>
            </a:r>
            <a:r>
              <a:rPr lang="en-US" altLang="ko-KR" strike="sngStrike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(200-class ILSVRC2013 detection)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7718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5752A5-CD5D-440E-935B-D3E523CF9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Introduction (1)</a:t>
            </a:r>
            <a:endParaRPr lang="ko-KR" altLang="en-US" dirty="0">
              <a:latin typeface="Yu Gothic Light" panose="020B0300000000000000" pitchFamily="34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68E8F0-E764-45C7-9DFB-17727D5FBD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SIFT and HOG are </a:t>
            </a:r>
            <a:r>
              <a:rPr lang="en-US" altLang="ko-KR" dirty="0" err="1">
                <a:latin typeface="Yu Gothic Light" panose="020B0300000000000000" pitchFamily="34" charset="-128"/>
                <a:ea typeface="Yu Gothic Light" panose="020B0300000000000000" pitchFamily="34" charset="-128"/>
              </a:rPr>
              <a:t>blockwise</a:t>
            </a:r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orientation histograms</a:t>
            </a:r>
          </a:p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But recognition occurs several stages downstream (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hierarchical</a:t>
            </a:r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,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multi-stage processes</a:t>
            </a:r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)</a:t>
            </a:r>
          </a:p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Fukushima’s “</a:t>
            </a:r>
            <a:r>
              <a:rPr lang="en-US" altLang="ko-KR" dirty="0" err="1">
                <a:latin typeface="Yu Gothic Light" panose="020B0300000000000000" pitchFamily="34" charset="-128"/>
                <a:ea typeface="Yu Gothic Light" panose="020B0300000000000000" pitchFamily="34" charset="-128"/>
              </a:rPr>
              <a:t>neocognitron</a:t>
            </a:r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”; biologically inspired model for pattern recognition</a:t>
            </a:r>
          </a:p>
          <a:p>
            <a:pPr marL="514350" indent="-514350">
              <a:buAutoNum type="arabicParenR"/>
            </a:pPr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Hierarchical</a:t>
            </a:r>
          </a:p>
          <a:p>
            <a:pPr marL="514350" indent="-514350">
              <a:buAutoNum type="arabicParenR"/>
            </a:pP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lacked a supervised training</a:t>
            </a:r>
          </a:p>
          <a:p>
            <a:pPr marL="0" indent="0">
              <a:buNone/>
            </a:pPr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</a:t>
            </a:r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  <a:sym typeface="Wingdings" panose="05000000000000000000" pitchFamily="2" charset="2"/>
              </a:rPr>
              <a:t></a:t>
            </a:r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CNN (stochastic gradient descent via backpropagation) (</a:t>
            </a:r>
            <a:r>
              <a:rPr lang="en-US" altLang="ko-KR" dirty="0" err="1">
                <a:latin typeface="Yu Gothic Light" panose="020B0300000000000000" pitchFamily="34" charset="-128"/>
                <a:ea typeface="Yu Gothic Light" panose="020B0300000000000000" pitchFamily="34" charset="-128"/>
              </a:rPr>
              <a:t>LeCun</a:t>
            </a:r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)</a:t>
            </a:r>
            <a:endParaRPr lang="ko-KR" altLang="en-US" dirty="0">
              <a:latin typeface="Yu Gothic Light" panose="020B0300000000000000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ABF4A3-290B-4417-8E48-9B6B9B25E5BF}"/>
              </a:ext>
            </a:extLst>
          </p:cNvPr>
          <p:cNvSpPr txBox="1"/>
          <p:nvPr/>
        </p:nvSpPr>
        <p:spPr>
          <a:xfrm>
            <a:off x="5597555" y="767358"/>
            <a:ext cx="609460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>
                <a:latin typeface="Yu Gothic Light" panose="020B0300000000000000" pitchFamily="34" charset="-128"/>
              </a:rPr>
              <a:t>a</a:t>
            </a:r>
            <a:r>
              <a:rPr lang="ko-KR" altLang="en-US" dirty="0">
                <a:latin typeface="Yu Gothic Light" panose="020B0300000000000000" pitchFamily="34" charset="-128"/>
              </a:rPr>
              <a:t> </a:t>
            </a:r>
            <a:r>
              <a:rPr lang="ko-KR" altLang="en-US" dirty="0" err="1">
                <a:latin typeface="Yu Gothic Light" panose="020B0300000000000000" pitchFamily="34" charset="-128"/>
              </a:rPr>
              <a:t>representation</a:t>
            </a:r>
            <a:r>
              <a:rPr lang="ko-KR" altLang="en-US" dirty="0">
                <a:latin typeface="Yu Gothic Light" panose="020B0300000000000000" pitchFamily="34" charset="-128"/>
              </a:rPr>
              <a:t> </a:t>
            </a:r>
            <a:r>
              <a:rPr lang="ko-KR" altLang="en-US" dirty="0" err="1">
                <a:latin typeface="Yu Gothic Light" panose="020B0300000000000000" pitchFamily="34" charset="-128"/>
              </a:rPr>
              <a:t>we</a:t>
            </a:r>
            <a:r>
              <a:rPr lang="ko-KR" altLang="en-US" dirty="0">
                <a:latin typeface="Yu Gothic Light" panose="020B0300000000000000" pitchFamily="34" charset="-128"/>
              </a:rPr>
              <a:t> </a:t>
            </a:r>
            <a:r>
              <a:rPr lang="ko-KR" altLang="en-US" dirty="0" err="1">
                <a:latin typeface="Yu Gothic Light" panose="020B0300000000000000" pitchFamily="34" charset="-128"/>
              </a:rPr>
              <a:t>could</a:t>
            </a:r>
            <a:r>
              <a:rPr lang="ko-KR" altLang="en-US" dirty="0">
                <a:latin typeface="Yu Gothic Light" panose="020B0300000000000000" pitchFamily="34" charset="-128"/>
              </a:rPr>
              <a:t> </a:t>
            </a:r>
            <a:r>
              <a:rPr lang="ko-KR" altLang="en-US" dirty="0" err="1">
                <a:latin typeface="Yu Gothic Light" panose="020B0300000000000000" pitchFamily="34" charset="-128"/>
              </a:rPr>
              <a:t>associate</a:t>
            </a:r>
            <a:r>
              <a:rPr lang="ko-KR" altLang="en-US" dirty="0">
                <a:latin typeface="Yu Gothic Light" panose="020B0300000000000000" pitchFamily="34" charset="-128"/>
              </a:rPr>
              <a:t> </a:t>
            </a:r>
            <a:r>
              <a:rPr lang="ko-KR" altLang="en-US" dirty="0" err="1">
                <a:latin typeface="Yu Gothic Light" panose="020B0300000000000000" pitchFamily="34" charset="-128"/>
              </a:rPr>
              <a:t>roughly</a:t>
            </a:r>
            <a:r>
              <a:rPr lang="ko-KR" altLang="en-US" dirty="0">
                <a:latin typeface="Yu Gothic Light" panose="020B0300000000000000" pitchFamily="34" charset="-128"/>
              </a:rPr>
              <a:t> </a:t>
            </a:r>
            <a:r>
              <a:rPr lang="ko-KR" altLang="en-US" dirty="0" err="1">
                <a:latin typeface="Yu Gothic Light" panose="020B0300000000000000" pitchFamily="34" charset="-128"/>
              </a:rPr>
              <a:t>with</a:t>
            </a:r>
            <a:r>
              <a:rPr lang="ko-KR" altLang="en-US" dirty="0">
                <a:latin typeface="Yu Gothic Light" panose="020B0300000000000000" pitchFamily="34" charset="-128"/>
              </a:rPr>
              <a:t> </a:t>
            </a:r>
            <a:r>
              <a:rPr lang="ko-KR" altLang="en-US" dirty="0" err="1">
                <a:latin typeface="Yu Gothic Light" panose="020B0300000000000000" pitchFamily="34" charset="-128"/>
              </a:rPr>
              <a:t>complex</a:t>
            </a:r>
            <a:r>
              <a:rPr lang="ko-KR" altLang="en-US" dirty="0">
                <a:latin typeface="Yu Gothic Light" panose="020B0300000000000000" pitchFamily="34" charset="-128"/>
              </a:rPr>
              <a:t> </a:t>
            </a:r>
            <a:r>
              <a:rPr lang="ko-KR" altLang="en-US" dirty="0" err="1">
                <a:latin typeface="Yu Gothic Light" panose="020B0300000000000000" pitchFamily="34" charset="-128"/>
              </a:rPr>
              <a:t>cells</a:t>
            </a:r>
            <a:r>
              <a:rPr lang="ko-KR" altLang="en-US" dirty="0">
                <a:latin typeface="Yu Gothic Light" panose="020B0300000000000000" pitchFamily="34" charset="-128"/>
              </a:rPr>
              <a:t> </a:t>
            </a:r>
            <a:r>
              <a:rPr lang="ko-KR" altLang="en-US" dirty="0" err="1">
                <a:latin typeface="Yu Gothic Light" panose="020B0300000000000000" pitchFamily="34" charset="-128"/>
              </a:rPr>
              <a:t>in</a:t>
            </a:r>
            <a:r>
              <a:rPr lang="ko-KR" altLang="en-US" dirty="0">
                <a:latin typeface="Yu Gothic Light" panose="020B0300000000000000" pitchFamily="34" charset="-128"/>
              </a:rPr>
              <a:t> V1, </a:t>
            </a:r>
            <a:r>
              <a:rPr lang="ko-KR" altLang="en-US" dirty="0" err="1">
                <a:latin typeface="Yu Gothic Light" panose="020B0300000000000000" pitchFamily="34" charset="-128"/>
              </a:rPr>
              <a:t>the</a:t>
            </a:r>
            <a:r>
              <a:rPr lang="ko-KR" altLang="en-US" dirty="0">
                <a:latin typeface="Yu Gothic Light" panose="020B0300000000000000" pitchFamily="34" charset="-128"/>
              </a:rPr>
              <a:t> </a:t>
            </a:r>
            <a:r>
              <a:rPr lang="ko-KR" altLang="en-US" dirty="0" err="1">
                <a:latin typeface="Yu Gothic Light" panose="020B0300000000000000" pitchFamily="34" charset="-128"/>
              </a:rPr>
              <a:t>first</a:t>
            </a:r>
            <a:r>
              <a:rPr lang="ko-KR" altLang="en-US" dirty="0">
                <a:latin typeface="Yu Gothic Light" panose="020B0300000000000000" pitchFamily="34" charset="-128"/>
              </a:rPr>
              <a:t> </a:t>
            </a:r>
            <a:r>
              <a:rPr lang="ko-KR" altLang="en-US" dirty="0" err="1">
                <a:latin typeface="Yu Gothic Light" panose="020B0300000000000000" pitchFamily="34" charset="-128"/>
              </a:rPr>
              <a:t>cortical</a:t>
            </a:r>
            <a:r>
              <a:rPr lang="ko-KR" altLang="en-US" dirty="0">
                <a:latin typeface="Yu Gothic Light" panose="020B0300000000000000" pitchFamily="34" charset="-128"/>
              </a:rPr>
              <a:t> </a:t>
            </a:r>
            <a:r>
              <a:rPr lang="ko-KR" altLang="en-US" dirty="0" err="1">
                <a:latin typeface="Yu Gothic Light" panose="020B0300000000000000" pitchFamily="34" charset="-128"/>
              </a:rPr>
              <a:t>area</a:t>
            </a:r>
            <a:r>
              <a:rPr lang="ko-KR" altLang="en-US" dirty="0">
                <a:latin typeface="Yu Gothic Light" panose="020B0300000000000000" pitchFamily="34" charset="-128"/>
              </a:rPr>
              <a:t> </a:t>
            </a:r>
            <a:r>
              <a:rPr lang="ko-KR" altLang="en-US" dirty="0" err="1">
                <a:latin typeface="Yu Gothic Light" panose="020B0300000000000000" pitchFamily="34" charset="-128"/>
              </a:rPr>
              <a:t>in</a:t>
            </a:r>
            <a:r>
              <a:rPr lang="ko-KR" altLang="en-US" dirty="0">
                <a:latin typeface="Yu Gothic Light" panose="020B0300000000000000" pitchFamily="34" charset="-128"/>
              </a:rPr>
              <a:t> </a:t>
            </a:r>
            <a:r>
              <a:rPr lang="ko-KR" altLang="en-US" dirty="0" err="1">
                <a:latin typeface="Yu Gothic Light" panose="020B0300000000000000" pitchFamily="34" charset="-128"/>
              </a:rPr>
              <a:t>the</a:t>
            </a:r>
            <a:r>
              <a:rPr lang="ko-KR" altLang="en-US" dirty="0">
                <a:latin typeface="Yu Gothic Light" panose="020B0300000000000000" pitchFamily="34" charset="-128"/>
              </a:rPr>
              <a:t> </a:t>
            </a:r>
            <a:r>
              <a:rPr lang="ko-KR" altLang="en-US" dirty="0" err="1">
                <a:latin typeface="Yu Gothic Light" panose="020B0300000000000000" pitchFamily="34" charset="-128"/>
              </a:rPr>
              <a:t>primate</a:t>
            </a:r>
            <a:r>
              <a:rPr lang="ko-KR" altLang="en-US" dirty="0">
                <a:latin typeface="Yu Gothic Light" panose="020B0300000000000000" pitchFamily="34" charset="-128"/>
              </a:rPr>
              <a:t> </a:t>
            </a:r>
            <a:r>
              <a:rPr lang="ko-KR" altLang="en-US" dirty="0" err="1">
                <a:latin typeface="Yu Gothic Light" panose="020B0300000000000000" pitchFamily="34" charset="-128"/>
              </a:rPr>
              <a:t>visual</a:t>
            </a:r>
            <a:r>
              <a:rPr lang="ko-KR" altLang="en-US" dirty="0">
                <a:latin typeface="Yu Gothic Light" panose="020B0300000000000000" pitchFamily="34" charset="-128"/>
              </a:rPr>
              <a:t> </a:t>
            </a:r>
            <a:r>
              <a:rPr lang="ko-KR" altLang="en-US" dirty="0" err="1">
                <a:latin typeface="Yu Gothic Light" panose="020B0300000000000000" pitchFamily="34" charset="-128"/>
              </a:rPr>
              <a:t>pathway</a:t>
            </a:r>
            <a:r>
              <a:rPr lang="ko-KR" altLang="en-US" dirty="0">
                <a:latin typeface="Yu Gothic Light" panose="020B0300000000000000" pitchFamily="34" charset="-128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9230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5752A5-CD5D-440E-935B-D3E523CF9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Introduction (1)</a:t>
            </a:r>
            <a:endParaRPr lang="ko-KR" altLang="en-US" dirty="0">
              <a:latin typeface="Yu Gothic Light" panose="020B0300000000000000" pitchFamily="34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68E8F0-E764-45C7-9DFB-17727D5FBD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heavy use in the 1990s, but fell out of fashion with the rise of support vector machines</a:t>
            </a:r>
          </a:p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higher image classification accuracy in ILSVRC 2012 (</a:t>
            </a:r>
            <a:r>
              <a:rPr lang="en-US" altLang="ko-KR" dirty="0" err="1">
                <a:latin typeface="Yu Gothic Light" panose="020B0300000000000000" pitchFamily="34" charset="-128"/>
                <a:ea typeface="Yu Gothic Light" panose="020B0300000000000000" pitchFamily="34" charset="-128"/>
              </a:rPr>
              <a:t>Krizhevsky</a:t>
            </a:r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)</a:t>
            </a:r>
            <a:endParaRPr lang="ko-KR" altLang="en-US" dirty="0">
              <a:latin typeface="Yu Gothic Light" panose="020B0300000000000000" pitchFamily="34" charset="-128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2CDBC1C-179A-4079-9284-22F01FEF4E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09" y="3429000"/>
            <a:ext cx="5231503" cy="23449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C95D05-33F2-4E24-A9DE-D98D098647CD}"/>
              </a:ext>
            </a:extLst>
          </p:cNvPr>
          <p:cNvSpPr txBox="1"/>
          <p:nvPr/>
        </p:nvSpPr>
        <p:spPr>
          <a:xfrm>
            <a:off x="1607647" y="5942568"/>
            <a:ext cx="42143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>
                <a:latin typeface="Yu Gothic Light" panose="020B0300000000000000" pitchFamily="34" charset="-128"/>
                <a:ea typeface="Yu Gothic Light" panose="020B0300000000000000" pitchFamily="34" charset="-128"/>
                <a:hlinkClick r:id="rId3"/>
              </a:rPr>
              <a:t>Neocognitron</a:t>
            </a:r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  <a:hlinkClick r:id="rId3"/>
              </a:rPr>
              <a:t> Movie - Part #1 - YouTube</a:t>
            </a:r>
            <a:endParaRPr lang="ko-KR" altLang="en-US" dirty="0">
              <a:latin typeface="Yu Gothic Light" panose="020B0300000000000000" pitchFamily="34" charset="-128"/>
            </a:endParaRPr>
          </a:p>
        </p:txBody>
      </p:sp>
      <p:pic>
        <p:nvPicPr>
          <p:cNvPr id="2050" name="Picture 2" descr="HOG Cell Gradients represented on the image using arrows and numbers(values).">
            <a:extLst>
              <a:ext uri="{FF2B5EF4-FFF2-40B4-BE49-F238E27FC236}">
                <a16:creationId xmlns:a16="http://schemas.microsoft.com/office/drawing/2014/main" id="{308E5219-31EC-46A0-9654-5CEA293972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5416" y="3429000"/>
            <a:ext cx="4168844" cy="2344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680CBDD-A16E-4941-903E-6547764A30AC}"/>
              </a:ext>
            </a:extLst>
          </p:cNvPr>
          <p:cNvSpPr txBox="1"/>
          <p:nvPr/>
        </p:nvSpPr>
        <p:spPr>
          <a:xfrm>
            <a:off x="7208575" y="5853797"/>
            <a:ext cx="34425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  <a:hlinkClick r:id="rId5"/>
              </a:rPr>
              <a:t>Histogram of Oriented Gradients explained using OpenCV</a:t>
            </a:r>
            <a:endParaRPr lang="ko-KR" altLang="en-US" dirty="0">
              <a:latin typeface="Yu Gothi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96588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9C5502-4AE7-4BDA-824C-894F99B3278B}"/>
              </a:ext>
            </a:extLst>
          </p:cNvPr>
          <p:cNvSpPr txBox="1"/>
          <p:nvPr/>
        </p:nvSpPr>
        <p:spPr>
          <a:xfrm>
            <a:off x="2007415" y="2921168"/>
            <a:ext cx="817717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3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To what extent do the CNN classification results on ImageNet </a:t>
            </a:r>
            <a:r>
              <a:rPr lang="en-US" altLang="ko-KR" sz="3000" dirty="0">
                <a:solidFill>
                  <a:srgbClr val="FF0000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generalize to object detection</a:t>
            </a:r>
            <a:r>
              <a:rPr lang="en-US" altLang="ko-KR" sz="3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?</a:t>
            </a:r>
            <a:endParaRPr lang="ko-KR" altLang="en-US" sz="3000" dirty="0">
              <a:latin typeface="Yu Gothi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22755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F8E6CA-BAE9-4F46-81FC-CD25310D3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Introduction (2)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E7FBAD-5491-450B-AEB1-6DA361DCA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The first to show that a CNN can lead to dramatically higher object detection performance on PASCAL VOC as compared to systems based on simpler HOG-like features.</a:t>
            </a:r>
          </a:p>
          <a:p>
            <a:r>
              <a:rPr lang="en-US" altLang="ko-KR" dirty="0">
                <a:latin typeface="Yu Gothic Light" panose="020B0300000000000000" pitchFamily="34" charset="-128"/>
              </a:rPr>
              <a:t>two problems:</a:t>
            </a:r>
          </a:p>
          <a:p>
            <a:pPr marL="514350" indent="-514350">
              <a:buAutoNum type="arabicParenR"/>
            </a:pP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localizing</a:t>
            </a:r>
            <a:r>
              <a:rPr lang="en-US" altLang="ko-KR" dirty="0">
                <a:latin typeface="Yu Gothic Light" panose="020B0300000000000000" pitchFamily="34" charset="-128"/>
              </a:rPr>
              <a:t> objects with a deep network</a:t>
            </a:r>
          </a:p>
          <a:p>
            <a:pPr marL="514350" indent="-514350">
              <a:buAutoNum type="arabicParenR"/>
            </a:pPr>
            <a:r>
              <a:rPr lang="en-US" altLang="ko-KR" dirty="0">
                <a:latin typeface="Yu Gothic Light" panose="020B0300000000000000" pitchFamily="34" charset="-128"/>
              </a:rPr>
              <a:t>training a high-capacity model with only a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small quantity of annotated detection data</a:t>
            </a:r>
          </a:p>
          <a:p>
            <a:pPr marL="514350" indent="-514350">
              <a:buAutoNum type="arabicParenR"/>
            </a:pPr>
            <a:endParaRPr lang="ko-KR" altLang="en-US" dirty="0">
              <a:latin typeface="Yu Gothi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521126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F8E6CA-BAE9-4F46-81FC-CD25310D3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Introduction (3) - localization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E7FBAD-5491-450B-AEB1-6DA361DCA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Yu Gothic Light" panose="020B0300000000000000" pitchFamily="34" charset="-128"/>
              </a:rPr>
              <a:t>localization as a regression problem</a:t>
            </a:r>
          </a:p>
          <a:p>
            <a:pPr marL="0" indent="0">
              <a:buNone/>
            </a:pPr>
            <a:r>
              <a:rPr lang="en-US" altLang="ko-KR" dirty="0">
                <a:latin typeface="Yu Gothic Light" panose="020B0300000000000000" pitchFamily="34" charset="-128"/>
              </a:rPr>
              <a:t> - this strategy may not fare well in practice (</a:t>
            </a:r>
            <a:r>
              <a:rPr lang="en-US" altLang="ko-KR" dirty="0" err="1">
                <a:latin typeface="Yu Gothic Light" panose="020B0300000000000000" pitchFamily="34" charset="-128"/>
              </a:rPr>
              <a:t>Szegedy</a:t>
            </a:r>
            <a:r>
              <a:rPr lang="en-US" altLang="ko-KR" dirty="0">
                <a:latin typeface="Yu Gothic Light" panose="020B0300000000000000" pitchFamily="34" charset="-128"/>
              </a:rPr>
              <a:t> et al.)</a:t>
            </a:r>
          </a:p>
          <a:p>
            <a:r>
              <a:rPr lang="en-US" altLang="ko-KR" dirty="0">
                <a:latin typeface="Yu Gothic Light" panose="020B0300000000000000" pitchFamily="34" charset="-128"/>
              </a:rPr>
              <a:t>sliding-window detector</a:t>
            </a:r>
          </a:p>
          <a:p>
            <a:pPr marL="0" indent="0">
              <a:buNone/>
            </a:pPr>
            <a:r>
              <a:rPr lang="en-US" altLang="ko-KR" dirty="0">
                <a:latin typeface="Yu Gothic Light" panose="020B0300000000000000" pitchFamily="34" charset="-128"/>
              </a:rPr>
              <a:t> - to maintain high spatial resolution, these CNNs typically only have two convolutional and pooling layers</a:t>
            </a:r>
          </a:p>
          <a:p>
            <a:pPr marL="0" indent="0">
              <a:buNone/>
            </a:pPr>
            <a:r>
              <a:rPr lang="en-US" altLang="ko-KR" dirty="0">
                <a:latin typeface="Yu Gothic Light" panose="020B0300000000000000" pitchFamily="34" charset="-128"/>
              </a:rPr>
              <a:t> - our network have very large receptive fields (195x195) and strides (32x32) in the input image</a:t>
            </a:r>
          </a:p>
          <a:p>
            <a:r>
              <a:rPr lang="en-US" altLang="ko-KR" dirty="0">
                <a:latin typeface="Yu Gothic Light" panose="020B0300000000000000" pitchFamily="34" charset="-128"/>
              </a:rPr>
              <a:t>“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recognition using regions</a:t>
            </a:r>
            <a:r>
              <a:rPr lang="en-US" altLang="ko-KR" dirty="0">
                <a:latin typeface="Yu Gothic Light" panose="020B0300000000000000" pitchFamily="34" charset="-128"/>
              </a:rPr>
              <a:t>” paradigm + affine image </a:t>
            </a:r>
            <a:r>
              <a:rPr lang="en-US" altLang="ko-KR" dirty="0">
                <a:solidFill>
                  <a:srgbClr val="FF0000"/>
                </a:solidFill>
                <a:latin typeface="Yu Gothic Light" panose="020B0300000000000000" pitchFamily="34" charset="-128"/>
              </a:rPr>
              <a:t>warping</a:t>
            </a:r>
          </a:p>
          <a:p>
            <a:pPr marL="0" indent="0">
              <a:buNone/>
            </a:pPr>
            <a:r>
              <a:rPr lang="en-US" altLang="ko-KR" dirty="0">
                <a:latin typeface="Yu Gothic Light" panose="020B0300000000000000" pitchFamily="34" charset="-128"/>
              </a:rPr>
              <a:t> </a:t>
            </a:r>
            <a:r>
              <a:rPr lang="en-US" altLang="ko-KR" dirty="0">
                <a:latin typeface="Yu Gothic Light" panose="020B0300000000000000" pitchFamily="34" charset="-128"/>
                <a:sym typeface="Wingdings" panose="05000000000000000000" pitchFamily="2" charset="2"/>
              </a:rPr>
              <a:t> R-CNN: Regions with CNN features</a:t>
            </a:r>
            <a:endParaRPr lang="en-US" altLang="ko-KR" dirty="0">
              <a:latin typeface="Yu Gothi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545531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727</TotalTime>
  <Words>829</Words>
  <Application>Microsoft Office PowerPoint</Application>
  <PresentationFormat>와이드스크린</PresentationFormat>
  <Paragraphs>99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5" baseType="lpstr">
      <vt:lpstr>Yu Gothic Light</vt:lpstr>
      <vt:lpstr>맑은 고딕</vt:lpstr>
      <vt:lpstr>Arial</vt:lpstr>
      <vt:lpstr>Office 테마</vt:lpstr>
      <vt:lpstr>CV reading team3</vt:lpstr>
      <vt:lpstr>PowerPoint 프레젠테이션</vt:lpstr>
      <vt:lpstr>Rich feature hierarchies for accurate object detection and semantic segmentation</vt:lpstr>
      <vt:lpstr>Abstract</vt:lpstr>
      <vt:lpstr>Introduction (1)</vt:lpstr>
      <vt:lpstr>Introduction (1)</vt:lpstr>
      <vt:lpstr>PowerPoint 프레젠테이션</vt:lpstr>
      <vt:lpstr>Introduction (2)</vt:lpstr>
      <vt:lpstr>Introduction (3) - localization</vt:lpstr>
      <vt:lpstr>Introduction (3) - train</vt:lpstr>
      <vt:lpstr>Region proposals</vt:lpstr>
      <vt:lpstr>Feature extraction</vt:lpstr>
      <vt:lpstr>Test-time detection</vt:lpstr>
      <vt:lpstr>Run-time analysis</vt:lpstr>
      <vt:lpstr>Training - pre-training and fine-tuning</vt:lpstr>
      <vt:lpstr>Training - Object category classifiers</vt:lpstr>
      <vt:lpstr>Results on PASCAL VOC 2010-12</vt:lpstr>
      <vt:lpstr>Results on ILSVRC2013 detection</vt:lpstr>
      <vt:lpstr>Conclusion</vt:lpstr>
      <vt:lpstr>something to study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Rich feature hierarchies for accurate object detection and semantic segmentation</dc:title>
  <dc:creator>th k</dc:creator>
  <cp:lastModifiedBy>k th</cp:lastModifiedBy>
  <cp:revision>5</cp:revision>
  <dcterms:created xsi:type="dcterms:W3CDTF">2022-03-29T23:02:06Z</dcterms:created>
  <dcterms:modified xsi:type="dcterms:W3CDTF">2022-04-05T10:01:55Z</dcterms:modified>
</cp:coreProperties>
</file>

<file path=docProps/thumbnail.jpeg>
</file>